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26"/>
  </p:notesMasterIdLst>
  <p:handoutMasterIdLst>
    <p:handoutMasterId r:id="rId27"/>
  </p:handoutMasterIdLst>
  <p:sldIdLst>
    <p:sldId id="286" r:id="rId2"/>
    <p:sldId id="270" r:id="rId3"/>
    <p:sldId id="271" r:id="rId4"/>
    <p:sldId id="272" r:id="rId5"/>
    <p:sldId id="273" r:id="rId6"/>
    <p:sldId id="274" r:id="rId7"/>
    <p:sldId id="283" r:id="rId8"/>
    <p:sldId id="275" r:id="rId9"/>
    <p:sldId id="276" r:id="rId10"/>
    <p:sldId id="277" r:id="rId11"/>
    <p:sldId id="278" r:id="rId12"/>
    <p:sldId id="284" r:id="rId13"/>
    <p:sldId id="279" r:id="rId14"/>
    <p:sldId id="280" r:id="rId15"/>
    <p:sldId id="281" r:id="rId16"/>
    <p:sldId id="282" r:id="rId17"/>
    <p:sldId id="285" r:id="rId18"/>
    <p:sldId id="269" r:id="rId19"/>
    <p:sldId id="256" r:id="rId20"/>
    <p:sldId id="257" r:id="rId21"/>
    <p:sldId id="258" r:id="rId22"/>
    <p:sldId id="259" r:id="rId23"/>
    <p:sldId id="260" r:id="rId24"/>
    <p:sldId id="287" r:id="rId25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A50021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>
            <a:extLst>
              <a:ext uri="{FF2B5EF4-FFF2-40B4-BE49-F238E27FC236}">
                <a16:creationId xmlns:a16="http://schemas.microsoft.com/office/drawing/2014/main" id="{E84F47DC-D360-4638-892D-587C0AC5187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239619" name="Rectangle 3">
            <a:extLst>
              <a:ext uri="{FF2B5EF4-FFF2-40B4-BE49-F238E27FC236}">
                <a16:creationId xmlns:a16="http://schemas.microsoft.com/office/drawing/2014/main" id="{F7DB6936-5112-4CE8-8F5F-9428F64FEC3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239620" name="Rectangle 4">
            <a:extLst>
              <a:ext uri="{FF2B5EF4-FFF2-40B4-BE49-F238E27FC236}">
                <a16:creationId xmlns:a16="http://schemas.microsoft.com/office/drawing/2014/main" id="{AF1FE62C-D371-47D8-BA93-5C937F05C4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239621" name="Rectangle 5">
            <a:extLst>
              <a:ext uri="{FF2B5EF4-FFF2-40B4-BE49-F238E27FC236}">
                <a16:creationId xmlns:a16="http://schemas.microsoft.com/office/drawing/2014/main" id="{DE17B180-3AF0-4BA7-9D72-E70D358F43D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00457AE-574C-4191-8703-694F1DB9B0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85EC5D3C-8E07-4F83-AA5E-FC94449E237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EB85F689-C92D-4734-BAFE-489D87FF7A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C8E54F8F-2611-4FC1-8FB1-BE0E46A5813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232BDE96-920A-465F-A745-C0551A49173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74086" name="Rectangle 6">
            <a:extLst>
              <a:ext uri="{FF2B5EF4-FFF2-40B4-BE49-F238E27FC236}">
                <a16:creationId xmlns:a16="http://schemas.microsoft.com/office/drawing/2014/main" id="{C548A885-A667-4D33-A268-5BADFEEFE3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ja-JP"/>
          </a:p>
        </p:txBody>
      </p:sp>
      <p:sp>
        <p:nvSpPr>
          <p:cNvPr id="174087" name="Rectangle 7">
            <a:extLst>
              <a:ext uri="{FF2B5EF4-FFF2-40B4-BE49-F238E27FC236}">
                <a16:creationId xmlns:a16="http://schemas.microsoft.com/office/drawing/2014/main" id="{38FD5476-B0A7-463D-88AD-AE435A9ED9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0FEACFA-72A8-4255-BF40-796ABCC4B90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0705A4-F10B-4DCB-9DA8-7FFBA1589D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3662E3-DDED-4E08-98C9-C83B8692EB90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75106" name="Rectangle 2">
            <a:extLst>
              <a:ext uri="{FF2B5EF4-FFF2-40B4-BE49-F238E27FC236}">
                <a16:creationId xmlns:a16="http://schemas.microsoft.com/office/drawing/2014/main" id="{21E5E510-CA81-4868-9964-926BC11E4F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4F8F6AD9-0278-4891-953C-C010621CE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>
            <a:extLst>
              <a:ext uri="{FF2B5EF4-FFF2-40B4-BE49-F238E27FC236}">
                <a16:creationId xmlns:a16="http://schemas.microsoft.com/office/drawing/2014/main" id="{7D7CE0B1-E13B-45FF-94EB-7CDABBB167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221187" name="Rectangle 3">
            <a:extLst>
              <a:ext uri="{FF2B5EF4-FFF2-40B4-BE49-F238E27FC236}">
                <a16:creationId xmlns:a16="http://schemas.microsoft.com/office/drawing/2014/main" id="{D1E1F5C8-773E-4959-AE36-A6E53F9CBB8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221188" name="Rectangle 4">
            <a:extLst>
              <a:ext uri="{FF2B5EF4-FFF2-40B4-BE49-F238E27FC236}">
                <a16:creationId xmlns:a16="http://schemas.microsoft.com/office/drawing/2014/main" id="{43139C7E-BFC4-4D51-9029-94CAB640595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1189" name="Rectangle 5">
            <a:extLst>
              <a:ext uri="{FF2B5EF4-FFF2-40B4-BE49-F238E27FC236}">
                <a16:creationId xmlns:a16="http://schemas.microsoft.com/office/drawing/2014/main" id="{4E5A60AF-B9A8-4323-B2F5-28B5FEB62C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1190" name="Rectangle 6">
            <a:extLst>
              <a:ext uri="{FF2B5EF4-FFF2-40B4-BE49-F238E27FC236}">
                <a16:creationId xmlns:a16="http://schemas.microsoft.com/office/drawing/2014/main" id="{C0C56F68-FAB9-41DF-9C7F-A26EF7C524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D7E3F1-6D2E-4D88-A092-10DAFBAF567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21191" name="AutoShape 7">
            <a:extLst>
              <a:ext uri="{FF2B5EF4-FFF2-40B4-BE49-F238E27FC236}">
                <a16:creationId xmlns:a16="http://schemas.microsoft.com/office/drawing/2014/main" id="{93E527AF-42CB-46A1-8C1D-F6298D79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C9D6A0-2037-4FDA-8475-086D34118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5BA83F-5EFE-4262-BBEB-1E5932449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6D4EF0-AB92-4F5D-9446-6ACDF46A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D2174C-C244-408F-B30E-39592A9CD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49A1C-20C8-4FD7-BB1C-A2E97D3C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AE591-CB33-4174-AFC2-5AF39975A5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5192902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2EEFFC-3465-4916-B41D-CC9A9350F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463355-1C10-4D3E-890B-89D76D7B9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05351B-C68B-4AAC-9F4D-D4CD632D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6F5531-E352-42C3-A136-EB036B816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51FA66-D505-49CA-BF74-2EB34487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BA13F-B0FB-43D9-B6B4-EFAF34154E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8344738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BEF4A9-B818-445B-88A7-8C8D3BD6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B0698F-63E1-4F01-8C1B-AAB412974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D71276-C9BC-4A2E-B1C7-06DE3A25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391F93-2493-4237-977E-0968A66E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AB986A-91FD-4E6C-8544-AB57752C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7355D-FE85-41AD-97AE-293E17A00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306374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CE928C-82F6-45A5-92FB-060F7F02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0E3EA4-DC40-495E-8A64-2C2FAD1BB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CB0FAA-4225-4A05-9D7D-A3601693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D9521C-AC09-4646-A5F9-C9B386CE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194554-6007-4C0F-B4DE-3C58E902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8052F-B4E9-4DDB-923C-43F366B6CD8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6275429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8D8504-B722-4FA1-B806-476B3BF98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91296F-03B5-42BA-8D05-1113DCEF1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73E2AC6-63A5-4BA0-BDA5-5E734FD98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0DC74A-062E-4833-ACD6-B06C4FFE5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8D9520-72D3-4226-B07F-BCD47927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32C570-12B2-4C08-965B-0ACC7D3D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4D85-153D-4BB3-8FAC-72110BA83FF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8129091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A35E9-1926-407C-9D37-EA90E365F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8591FA-0DDC-48C9-AB23-AB8B21CC3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65576F-F3C0-4CC8-BC3D-3CE22EC9B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A477342-376E-44FC-96CF-FF55F35338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C56DCA6-7EA2-410A-A566-F73D1AF74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E53B0F-5ACD-4D3C-89D3-0884C352F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7DF16ED-747E-4A91-B976-8AB22E94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CB539C-C0E7-4149-ABA4-479F13F4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C3976-2499-46C7-AE40-CB6EE729DE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266889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0DFC0A-F89D-4AA1-953E-C81B4193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DCA160-87F2-4C48-91BA-5E576F8B9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A37CC70-D68D-42A8-B8A9-87EB1479C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8C17D8E-CBF2-47AF-B9FC-27CF2CAC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158FC-AE86-4FDE-98EE-1BD6DE2B980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1563961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B70AA50-E3DC-4B24-90E4-6CCDF30AA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743784B-69ED-4043-9911-A2FD87A2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DC53789-A5C1-492D-9268-F165CA826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34941-7218-4233-9FB0-243BC5D24D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7240392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3AB733-6D42-4CFC-902F-ABC18250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BE93BC-8A40-4113-868C-EBF444B9A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04F3A-9A0B-4068-91C7-DB74744A5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08D1A5-52A3-4361-9E51-77A443BD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CF3C556-7C44-4C36-BAA5-DA38BCA2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CA6E3E-2EBB-4E78-9F80-DC4FB541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1FF1E-CD1D-467B-956F-B48A63BF8F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4390006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0977A-54A8-42DC-9AF2-4BF8FF360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2B316C0-9484-4841-A7FC-B55AC276F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1C354B-1BDD-4016-9C46-199633CCB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967663-1424-4ED0-8040-79F7D7E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4FF8D24-6C11-438F-8FFA-6EBC649B0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074747-D09C-47D5-9CCF-775665CB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1E1EE-4363-4B96-85D7-F7ADDC151E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63279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>
            <a:extLst>
              <a:ext uri="{FF2B5EF4-FFF2-40B4-BE49-F238E27FC236}">
                <a16:creationId xmlns:a16="http://schemas.microsoft.com/office/drawing/2014/main" id="{3C4D56C5-A62F-43F9-9BC4-CE9082E2C5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20163" name="Rectangle 3">
            <a:extLst>
              <a:ext uri="{FF2B5EF4-FFF2-40B4-BE49-F238E27FC236}">
                <a16:creationId xmlns:a16="http://schemas.microsoft.com/office/drawing/2014/main" id="{0D22EC8A-56D2-48FA-8394-B70FE356B4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20164" name="AutoShape 4">
            <a:extLst>
              <a:ext uri="{FF2B5EF4-FFF2-40B4-BE49-F238E27FC236}">
                <a16:creationId xmlns:a16="http://schemas.microsoft.com/office/drawing/2014/main" id="{0AEFC96D-9451-4A08-9B1D-6C3AF24FB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>
              <a:latin typeface="Times New Roman" panose="02020603050405020304" pitchFamily="18" charset="0"/>
            </a:endParaRPr>
          </a:p>
        </p:txBody>
      </p:sp>
      <p:sp>
        <p:nvSpPr>
          <p:cNvPr id="220165" name="Line 5">
            <a:extLst>
              <a:ext uri="{FF2B5EF4-FFF2-40B4-BE49-F238E27FC236}">
                <a16:creationId xmlns:a16="http://schemas.microsoft.com/office/drawing/2014/main" id="{745C3308-6141-4CEC-8A85-0DC51C033B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0166" name="Rectangle 6">
            <a:extLst>
              <a:ext uri="{FF2B5EF4-FFF2-40B4-BE49-F238E27FC236}">
                <a16:creationId xmlns:a16="http://schemas.microsoft.com/office/drawing/2014/main" id="{F386622E-FEE6-48A2-B480-9B920491A9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ja-JP"/>
          </a:p>
        </p:txBody>
      </p:sp>
      <p:sp>
        <p:nvSpPr>
          <p:cNvPr id="220167" name="Rectangle 7">
            <a:extLst>
              <a:ext uri="{FF2B5EF4-FFF2-40B4-BE49-F238E27FC236}">
                <a16:creationId xmlns:a16="http://schemas.microsoft.com/office/drawing/2014/main" id="{83A5AF4D-3BA5-43FE-9F88-FB9B8DBB55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220168" name="Rectangle 8">
            <a:extLst>
              <a:ext uri="{FF2B5EF4-FFF2-40B4-BE49-F238E27FC236}">
                <a16:creationId xmlns:a16="http://schemas.microsoft.com/office/drawing/2014/main" id="{84B73A4B-FDA5-49F4-89B5-1FF8AF289F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1365B83-0C62-4A51-B185-079273724D1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ransition>
    <p:push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741E5D0C-E798-4AB5-86C7-BDE5BD62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F9B43-C05F-4EC0-AC0E-904A39C45593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41668" name="Rectangle 4">
            <a:extLst>
              <a:ext uri="{FF2B5EF4-FFF2-40B4-BE49-F238E27FC236}">
                <a16:creationId xmlns:a16="http://schemas.microsoft.com/office/drawing/2014/main" id="{0C7A4961-5322-4F97-A33F-26C38BB63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1628775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 sz="2400" b="1" u="sng">
                <a:effectLst>
                  <a:outerShdw blurRad="38100" dist="38100" dir="2700000" algn="tl">
                    <a:srgbClr val="C0C0C0"/>
                  </a:outerShdw>
                </a:effectLst>
                <a:latin typeface="Times" panose="02020603050405020304" pitchFamily="18" charset="0"/>
                <a:ea typeface="ＭＳ ゴシック" panose="020B0609070205080204" pitchFamily="49" charset="-128"/>
              </a:rPr>
              <a:t>鈴木慎也</a:t>
            </a:r>
            <a:endParaRPr lang="ja-JP" altLang="en-US" sz="2400">
              <a:effectLst>
                <a:outerShdw blurRad="38100" dist="38100" dir="2700000" algn="tl">
                  <a:srgbClr val="C0C0C0"/>
                </a:outerShdw>
              </a:effectLst>
              <a:latin typeface="Times" panose="02020603050405020304" pitchFamily="18" charset="0"/>
              <a:ea typeface="ＭＳ ゴシック" panose="020B0609070205080204" pitchFamily="49" charset="-128"/>
            </a:endParaRPr>
          </a:p>
        </p:txBody>
      </p:sp>
      <p:sp>
        <p:nvSpPr>
          <p:cNvPr id="241669" name="Text Box 5">
            <a:extLst>
              <a:ext uri="{FF2B5EF4-FFF2-40B4-BE49-F238E27FC236}">
                <a16:creationId xmlns:a16="http://schemas.microsoft.com/office/drawing/2014/main" id="{474F7BD1-613A-4D70-BEB3-1D19EAFE1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1916113"/>
            <a:ext cx="53149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600">
                <a:latin typeface="Times New Roman" panose="02020603050405020304" pitchFamily="18" charset="0"/>
              </a:rPr>
              <a:t>〒814-0180</a:t>
            </a:r>
          </a:p>
          <a:p>
            <a:r>
              <a:rPr lang="ja-JP" altLang="en-US" sz="1600">
                <a:latin typeface="Times New Roman" panose="02020603050405020304" pitchFamily="18" charset="0"/>
              </a:rPr>
              <a:t>福岡市城南区七隈</a:t>
            </a:r>
            <a:r>
              <a:rPr lang="en-US" altLang="ja-JP" sz="1600">
                <a:latin typeface="Times New Roman" panose="02020603050405020304" pitchFamily="18" charset="0"/>
              </a:rPr>
              <a:t>8-19-1</a:t>
            </a:r>
          </a:p>
          <a:p>
            <a:r>
              <a:rPr lang="ja-JP" altLang="en-US" sz="1600">
                <a:latin typeface="Times New Roman" panose="02020603050405020304" pitchFamily="18" charset="0"/>
              </a:rPr>
              <a:t>福岡大学工学部社会デザイン工学科水理衛生工学実験室</a:t>
            </a:r>
          </a:p>
          <a:p>
            <a:r>
              <a:rPr lang="en-US" altLang="ja-JP" sz="1600">
                <a:latin typeface="Times New Roman" panose="02020603050405020304" pitchFamily="18" charset="0"/>
              </a:rPr>
              <a:t>E-mail: </a:t>
            </a:r>
            <a:r>
              <a:rPr lang="en-US" altLang="ja-JP" sz="1600" u="sng">
                <a:solidFill>
                  <a:srgbClr val="006666"/>
                </a:solidFill>
                <a:latin typeface="Times New Roman" panose="02020603050405020304" pitchFamily="18" charset="0"/>
              </a:rPr>
              <a:t>ssuzuki@fukuoka-u.ac.jp</a:t>
            </a:r>
          </a:p>
        </p:txBody>
      </p:sp>
      <p:sp>
        <p:nvSpPr>
          <p:cNvPr id="241672" name="Rectangle 8">
            <a:extLst>
              <a:ext uri="{FF2B5EF4-FFF2-40B4-BE49-F238E27FC236}">
                <a16:creationId xmlns:a16="http://schemas.microsoft.com/office/drawing/2014/main" id="{146E4C2C-8C4E-41F0-A9A7-FB2D6ECD4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620713"/>
            <a:ext cx="79216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ja-JP" alt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プレゼンテーションの３つの技術</a:t>
            </a:r>
            <a:endParaRPr lang="ja-JP" altLang="en-US" sz="44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1673" name="Rectangle 9">
            <a:extLst>
              <a:ext uri="{FF2B5EF4-FFF2-40B4-BE49-F238E27FC236}">
                <a16:creationId xmlns:a16="http://schemas.microsoft.com/office/drawing/2014/main" id="{A8032214-5A84-4617-A261-316DD1B81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306763"/>
            <a:ext cx="3600450" cy="19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３つの技術とは？</a:t>
            </a:r>
          </a:p>
          <a:p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内容構成技術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スライド作成技術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デリバリー技術</a:t>
            </a:r>
          </a:p>
        </p:txBody>
      </p:sp>
      <p:sp>
        <p:nvSpPr>
          <p:cNvPr id="241674" name="Rectangle 10">
            <a:extLst>
              <a:ext uri="{FF2B5EF4-FFF2-40B4-BE49-F238E27FC236}">
                <a16:creationId xmlns:a16="http://schemas.microsoft.com/office/drawing/2014/main" id="{D8EA2316-987A-43D7-8B19-7F9E38E9B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454650"/>
            <a:ext cx="7850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/>
            <a:r>
              <a:rPr lang="ja-JP" altLang="en-US" sz="20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特別</a:t>
            </a:r>
            <a:r>
              <a:rPr lang="ja-JP" alt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講座：「プレゼンテーション」</a:t>
            </a:r>
          </a:p>
          <a:p>
            <a:pPr algn="r"/>
            <a:r>
              <a:rPr lang="ja-JP" alt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出典：「ロジカルスキル研究所</a:t>
            </a:r>
            <a:r>
              <a:rPr lang="en-US" altLang="ja-JP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HP</a:t>
            </a:r>
            <a:r>
              <a:rPr lang="ja-JP" alt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　</a:t>
            </a:r>
            <a:r>
              <a:rPr lang="en-US" altLang="ja-JP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http://www2u.biglobe.ne.jp/~kurapy/</a:t>
            </a:r>
            <a:r>
              <a:rPr lang="ja-JP" altLang="en-US" sz="20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」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1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7DF9B3CD-B79E-4455-9E71-09A3B85AF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2F943-A431-4C7B-9374-D0211A6A51F9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8E1FD141-6ADD-4B89-AC2D-CA3990539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8066087" cy="472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2-1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現在の位置を確認する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0" hangingPunct="0"/>
            <a:endParaRPr lang="ja-JP" altLang="en-US" sz="2800">
              <a:latin typeface="Times New Roman" panose="02020603050405020304" pitchFamily="18" charset="0"/>
            </a:endParaRP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・トピックが変わるとき</a:t>
            </a: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→全体の中のどこを話しているか示す</a:t>
            </a: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項目が次に移ることを示す</a:t>
            </a: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境目がはっきりする</a:t>
            </a: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全体に対する位置づけも明確に</a:t>
            </a:r>
          </a:p>
          <a:p>
            <a:pPr eaLnBrk="0" hangingPunct="0"/>
            <a:endParaRPr lang="ja-JP" altLang="en-US" sz="2000">
              <a:latin typeface="Times New Roman" panose="02020603050405020304" pitchFamily="18" charset="0"/>
            </a:endParaRP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	・目次を活用した例</a:t>
            </a: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                                                                                        </a:t>
            </a: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	・図を活用した例</a:t>
            </a:r>
          </a:p>
        </p:txBody>
      </p:sp>
      <p:pic>
        <p:nvPicPr>
          <p:cNvPr id="230403" name="Picture 3" descr="index">
            <a:extLst>
              <a:ext uri="{FF2B5EF4-FFF2-40B4-BE49-F238E27FC236}">
                <a16:creationId xmlns:a16="http://schemas.microsoft.com/office/drawing/2014/main" id="{59F4713A-2B95-4ABB-A752-525516176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50" y="4365625"/>
            <a:ext cx="3810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404" name="Picture 4" descr="index2">
            <a:extLst>
              <a:ext uri="{FF2B5EF4-FFF2-40B4-BE49-F238E27FC236}">
                <a16:creationId xmlns:a16="http://schemas.microsoft.com/office/drawing/2014/main" id="{FE891C2D-9FA1-47A3-B86D-85998C4727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863" y="4908550"/>
            <a:ext cx="348615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5" name="Line 5">
            <a:extLst>
              <a:ext uri="{FF2B5EF4-FFF2-40B4-BE49-F238E27FC236}">
                <a16:creationId xmlns:a16="http://schemas.microsoft.com/office/drawing/2014/main" id="{9A23E32E-D91B-4CE1-B9BF-B307838611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2131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406" name="Line 6">
            <a:extLst>
              <a:ext uri="{FF2B5EF4-FFF2-40B4-BE49-F238E27FC236}">
                <a16:creationId xmlns:a16="http://schemas.microsoft.com/office/drawing/2014/main" id="{D169E69D-5D3E-45CA-8840-0E1E71374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3644900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0407" name="Line 7">
            <a:extLst>
              <a:ext uri="{FF2B5EF4-FFF2-40B4-BE49-F238E27FC236}">
                <a16:creationId xmlns:a16="http://schemas.microsoft.com/office/drawing/2014/main" id="{C70729D5-84F9-4BA7-AC59-126C807F3B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7813" y="4149725"/>
            <a:ext cx="3384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DDAD9DBC-7000-434A-B488-E4BC3C631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AB24-98C9-4F64-8781-BEB74592C8EF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231426" name="Rectangle 2">
            <a:extLst>
              <a:ext uri="{FF2B5EF4-FFF2-40B4-BE49-F238E27FC236}">
                <a16:creationId xmlns:a16="http://schemas.microsoft.com/office/drawing/2014/main" id="{1C8AD536-6EDC-425B-A3E8-06D06380AB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806450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2-2-1)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情報を詰め込みすぎない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→理解しにくくなる、印象に残らなくなっていく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・文章ではなく、キーワードを書く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1) </a:t>
            </a:r>
            <a:r>
              <a:rPr lang="ja-JP" altLang="en-US" sz="2000">
                <a:latin typeface="Times New Roman" panose="02020603050405020304" pitchFamily="18" charset="0"/>
              </a:rPr>
              <a:t>プレゼンター：文章を読もうとして、アイコンタクトができない</a:t>
            </a:r>
          </a:p>
          <a:p>
            <a:r>
              <a:rPr lang="ja-JP" altLang="en-US" sz="20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2) </a:t>
            </a:r>
            <a:r>
              <a:rPr lang="ja-JP" altLang="en-US" sz="2000">
                <a:latin typeface="Times New Roman" panose="02020603050405020304" pitchFamily="18" charset="0"/>
              </a:rPr>
              <a:t>聴衆：文章を読もうとして、プレゼンターの話を聞かない</a:t>
            </a:r>
            <a:r>
              <a:rPr lang="ja-JP" altLang="en-US" sz="2800">
                <a:latin typeface="Times New Roman" panose="02020603050405020304" pitchFamily="18" charset="0"/>
              </a:rPr>
              <a:t> 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</a:t>
            </a:r>
            <a:r>
              <a:rPr lang="en-US" altLang="ja-JP" sz="2800">
                <a:latin typeface="Times New Roman" panose="02020603050405020304" pitchFamily="18" charset="0"/>
              </a:rPr>
              <a:t>1</a:t>
            </a:r>
            <a:r>
              <a:rPr lang="ja-JP" altLang="en-US" sz="2800">
                <a:latin typeface="Times New Roman" panose="02020603050405020304" pitchFamily="18" charset="0"/>
              </a:rPr>
              <a:t>スライド</a:t>
            </a:r>
            <a:r>
              <a:rPr lang="en-US" altLang="ja-JP" sz="2800">
                <a:latin typeface="Times New Roman" panose="02020603050405020304" pitchFamily="18" charset="0"/>
              </a:rPr>
              <a:t>1</a:t>
            </a:r>
            <a:r>
              <a:rPr lang="ja-JP" altLang="en-US" sz="2800">
                <a:latin typeface="Times New Roman" panose="02020603050405020304" pitchFamily="18" charset="0"/>
              </a:rPr>
              <a:t>トピックに限定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1</a:t>
            </a:r>
            <a:r>
              <a:rPr lang="ja-JP" altLang="en-US" sz="2000">
                <a:latin typeface="Times New Roman" panose="02020603050405020304" pitchFamily="18" charset="0"/>
              </a:rPr>
              <a:t>枚のスライドで説明しきれない場合：概要から詳細へと展開</a:t>
            </a:r>
          </a:p>
        </p:txBody>
      </p:sp>
      <p:sp>
        <p:nvSpPr>
          <p:cNvPr id="231427" name="Line 3">
            <a:extLst>
              <a:ext uri="{FF2B5EF4-FFF2-40B4-BE49-F238E27FC236}">
                <a16:creationId xmlns:a16="http://schemas.microsoft.com/office/drawing/2014/main" id="{3FA3DB30-C6D0-4CF3-85D2-3B66C105E5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284538"/>
            <a:ext cx="1657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1428" name="Line 4">
            <a:extLst>
              <a:ext uri="{FF2B5EF4-FFF2-40B4-BE49-F238E27FC236}">
                <a16:creationId xmlns:a16="http://schemas.microsoft.com/office/drawing/2014/main" id="{A253755E-2F57-47D4-B64D-7B518B82D2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525" y="4941888"/>
            <a:ext cx="25209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>
            <a:extLst>
              <a:ext uri="{FF2B5EF4-FFF2-40B4-BE49-F238E27FC236}">
                <a16:creationId xmlns:a16="http://schemas.microsoft.com/office/drawing/2014/main" id="{FF4E7C6E-C5A3-4513-A094-20CF38BA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C196-589A-4950-B129-0FB9CFD17485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E484A245-426B-4305-8BCC-5A683C925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11238"/>
            <a:ext cx="7561262" cy="515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2-2-2)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情報を詰め込みすぎない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・フォントの大きさや行間：</a:t>
            </a:r>
            <a:r>
              <a:rPr lang="en-US" altLang="ja-JP" sz="2800">
                <a:latin typeface="Times New Roman" panose="02020603050405020304" pitchFamily="18" charset="0"/>
              </a:rPr>
              <a:t>28</a:t>
            </a:r>
            <a:r>
              <a:rPr lang="ja-JP" altLang="en-US" sz="2800">
                <a:latin typeface="Times New Roman" panose="02020603050405020304" pitchFamily="18" charset="0"/>
              </a:rPr>
              <a:t>ポイント以上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・図は単純化する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ja-JP" altLang="en-US" sz="2000">
                <a:latin typeface="Times New Roman" panose="02020603050405020304" pitchFamily="18" charset="0"/>
              </a:rPr>
              <a:t>リアルな図：細部まで目に入る、肝心なポイントを強調できない </a:t>
            </a:r>
          </a:p>
          <a:p>
            <a:r>
              <a:rPr lang="ja-JP" altLang="en-US" sz="2000">
                <a:latin typeface="Times New Roman" panose="02020603050405020304" pitchFamily="18" charset="0"/>
              </a:rPr>
              <a:t>	イラスト：逆効果の場合もあるので、使いすぎに注意</a:t>
            </a:r>
          </a:p>
        </p:txBody>
      </p:sp>
      <p:sp>
        <p:nvSpPr>
          <p:cNvPr id="237571" name="Line 3">
            <a:extLst>
              <a:ext uri="{FF2B5EF4-FFF2-40B4-BE49-F238E27FC236}">
                <a16:creationId xmlns:a16="http://schemas.microsoft.com/office/drawing/2014/main" id="{9437461F-6657-4291-93DA-B775CF853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2349500"/>
            <a:ext cx="16573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572" name="Line 4">
            <a:extLst>
              <a:ext uri="{FF2B5EF4-FFF2-40B4-BE49-F238E27FC236}">
                <a16:creationId xmlns:a16="http://schemas.microsoft.com/office/drawing/2014/main" id="{69BED820-DDB0-42AF-987A-AB006E3E38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98525" y="5373688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7573" name="Text Box 5">
            <a:extLst>
              <a:ext uri="{FF2B5EF4-FFF2-40B4-BE49-F238E27FC236}">
                <a16:creationId xmlns:a16="http://schemas.microsoft.com/office/drawing/2014/main" id="{DEA478C2-5229-43EC-9D61-0BC833ACF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1825" y="2514600"/>
            <a:ext cx="2290763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800">
                <a:latin typeface="Times New Roman" panose="02020603050405020304" pitchFamily="18" charset="0"/>
              </a:rPr>
              <a:t>※ </a:t>
            </a:r>
            <a:r>
              <a:rPr lang="ja-JP" altLang="en-US" sz="2800">
                <a:latin typeface="Times New Roman" panose="02020603050405020304" pitchFamily="18" charset="0"/>
              </a:rPr>
              <a:t>参考例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3200">
                <a:latin typeface="Times New Roman" panose="02020603050405020304" pitchFamily="18" charset="0"/>
              </a:rPr>
              <a:t>32</a:t>
            </a:r>
            <a:r>
              <a:rPr lang="ja-JP" altLang="en-US" sz="3200">
                <a:latin typeface="Times New Roman" panose="02020603050405020304" pitchFamily="18" charset="0"/>
              </a:rPr>
              <a:t>ポイント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28</a:t>
            </a:r>
            <a:r>
              <a:rPr lang="ja-JP" altLang="en-US" sz="2800">
                <a:latin typeface="Times New Roman" panose="02020603050405020304" pitchFamily="18" charset="0"/>
              </a:rPr>
              <a:t>ポイント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400">
                <a:latin typeface="Times New Roman" panose="02020603050405020304" pitchFamily="18" charset="0"/>
              </a:rPr>
              <a:t>24</a:t>
            </a:r>
            <a:r>
              <a:rPr lang="ja-JP" altLang="en-US" sz="2400">
                <a:latin typeface="Times New Roman" panose="02020603050405020304" pitchFamily="18" charset="0"/>
              </a:rPr>
              <a:t>ポイント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20</a:t>
            </a:r>
            <a:r>
              <a:rPr lang="ja-JP" altLang="en-US" sz="2000">
                <a:latin typeface="Times New Roman" panose="02020603050405020304" pitchFamily="18" charset="0"/>
              </a:rPr>
              <a:t>ポイント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1400">
                <a:latin typeface="Times New Roman" panose="02020603050405020304" pitchFamily="18" charset="0"/>
              </a:rPr>
              <a:t>14</a:t>
            </a:r>
            <a:r>
              <a:rPr lang="ja-JP" altLang="en-US" sz="1400">
                <a:latin typeface="Times New Roman" panose="02020603050405020304" pitchFamily="18" charset="0"/>
              </a:rPr>
              <a:t>ポイント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スライド番号プレースホルダー 3">
            <a:extLst>
              <a:ext uri="{FF2B5EF4-FFF2-40B4-BE49-F238E27FC236}">
                <a16:creationId xmlns:a16="http://schemas.microsoft.com/office/drawing/2014/main" id="{F15D03E3-F6F6-449C-8DA0-82531A113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9684A-6542-4101-B511-F928302AA214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232450" name="Rectangle 2">
            <a:extLst>
              <a:ext uri="{FF2B5EF4-FFF2-40B4-BE49-F238E27FC236}">
                <a16:creationId xmlns:a16="http://schemas.microsoft.com/office/drawing/2014/main" id="{C78B0DA5-61AF-4DEE-8E89-662E032D7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052513"/>
            <a:ext cx="7923213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2-3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図やグラフ、イラストを活用する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・可能な限り図やグラフ、イラストを活用する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→視覚も使えば、より理解しやすくなる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文章は図解する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数値はグラフ化する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ポイントは言葉等で強調する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4) </a:t>
            </a:r>
            <a:r>
              <a:rPr lang="ja-JP" altLang="en-US" sz="2800">
                <a:latin typeface="Times New Roman" panose="02020603050405020304" pitchFamily="18" charset="0"/>
              </a:rPr>
              <a:t>凡例はできるだけ使わない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5) </a:t>
            </a:r>
            <a:r>
              <a:rPr lang="ja-JP" altLang="en-US" sz="2800">
                <a:latin typeface="Times New Roman" panose="02020603050405020304" pitchFamily="18" charset="0"/>
              </a:rPr>
              <a:t>適切なグラフを使う</a:t>
            </a:r>
          </a:p>
        </p:txBody>
      </p:sp>
      <p:sp>
        <p:nvSpPr>
          <p:cNvPr id="232451" name="Line 3">
            <a:extLst>
              <a:ext uri="{FF2B5EF4-FFF2-40B4-BE49-F238E27FC236}">
                <a16:creationId xmlns:a16="http://schemas.microsoft.com/office/drawing/2014/main" id="{2A486B02-7E62-4178-9E9F-C5CB1B7D7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420938"/>
            <a:ext cx="30241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452" name="Line 4">
            <a:extLst>
              <a:ext uri="{FF2B5EF4-FFF2-40B4-BE49-F238E27FC236}">
                <a16:creationId xmlns:a16="http://schemas.microsoft.com/office/drawing/2014/main" id="{CCBDA2AE-16B5-4188-B8CC-E1427FA41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3716338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453" name="Line 5">
            <a:extLst>
              <a:ext uri="{FF2B5EF4-FFF2-40B4-BE49-F238E27FC236}">
                <a16:creationId xmlns:a16="http://schemas.microsoft.com/office/drawing/2014/main" id="{2BE1BFDE-4D10-408E-8257-FB518358B1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5875" y="4149725"/>
            <a:ext cx="122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454" name="Line 6">
            <a:extLst>
              <a:ext uri="{FF2B5EF4-FFF2-40B4-BE49-F238E27FC236}">
                <a16:creationId xmlns:a16="http://schemas.microsoft.com/office/drawing/2014/main" id="{7340DA6F-DC5B-4859-83FF-73C06691C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581525"/>
            <a:ext cx="1079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455" name="Line 7">
            <a:extLst>
              <a:ext uri="{FF2B5EF4-FFF2-40B4-BE49-F238E27FC236}">
                <a16:creationId xmlns:a16="http://schemas.microsoft.com/office/drawing/2014/main" id="{3A74FFBC-AB55-4B7D-A935-B9F3BAF8D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5013325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2456" name="Line 8">
            <a:extLst>
              <a:ext uri="{FF2B5EF4-FFF2-40B4-BE49-F238E27FC236}">
                <a16:creationId xmlns:a16="http://schemas.microsoft.com/office/drawing/2014/main" id="{7E47F032-919B-49D8-94D4-3685AB59C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5445125"/>
            <a:ext cx="18002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3048F6BA-E554-429D-8CA2-A725D27D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F907-F5A8-4951-B40E-1BA9974455E4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233474" name="Rectangle 2">
            <a:extLst>
              <a:ext uri="{FF2B5EF4-FFF2-40B4-BE49-F238E27FC236}">
                <a16:creationId xmlns:a16="http://schemas.microsoft.com/office/drawing/2014/main" id="{51D29FC7-0551-442B-8D1D-1D41B7F6D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7993062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715963" indent="-715963"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895350"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074738"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7159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2-4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適切な色を使う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・聴衆がスライドを見やすいように配色にも注意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→背景を暗くする：落ち着いた雰囲気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プロジェクタが暗いと見えにくくなる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→背景が明るい方が無難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　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・</a:t>
            </a:r>
            <a:r>
              <a:rPr lang="ja-JP" altLang="en-US" sz="2800">
                <a:latin typeface="Tahoma" panose="020B0604030504040204" pitchFamily="34" charset="0"/>
              </a:rPr>
              <a:t>表示される色：</a:t>
            </a:r>
            <a:r>
              <a:rPr lang="en-US" altLang="ja-JP" sz="2800">
                <a:latin typeface="Times New Roman" panose="02020603050405020304" pitchFamily="18" charset="0"/>
              </a:rPr>
              <a:t>PC v.s. </a:t>
            </a:r>
            <a:r>
              <a:rPr lang="ja-JP" altLang="en-US" sz="2800">
                <a:latin typeface="Times New Roman" panose="02020603050405020304" pitchFamily="18" charset="0"/>
              </a:rPr>
              <a:t>プロジェクタ　→差がある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黒を背景にしたとき赤い字：</a:t>
            </a:r>
            <a:r>
              <a:rPr lang="en-US" altLang="ja-JP" sz="2000">
                <a:latin typeface="Times New Roman" panose="02020603050405020304" pitchFamily="18" charset="0"/>
              </a:rPr>
              <a:t>PC</a:t>
            </a:r>
            <a:r>
              <a:rPr lang="ja-JP" altLang="en-US" sz="2000">
                <a:latin typeface="Times New Roman" panose="02020603050405020304" pitchFamily="18" charset="0"/>
              </a:rPr>
              <a:t>上ではっきり見えても、プロジェクタでは見づらくなる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D37C84E7-8269-44FC-B9BB-D4412AA21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2F593-47D4-47DC-B6DB-6ECBF2084176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D8EAA061-1916-43CC-83AF-FBA95173F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7921625" cy="484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2-5-1)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アニメーションを使う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・パワーポイント：アニメーションを効果的に使う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→話している箇所を強調できる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→ポインターを使う必要がない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→流れや動きも表現できる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プロセスの説明では特に有効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→余分な情報を隠す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		</a:t>
            </a:r>
            <a:r>
              <a:rPr lang="en-US" altLang="ja-JP" sz="2000">
                <a:latin typeface="Times New Roman" panose="02020603050405020304" pitchFamily="18" charset="0"/>
              </a:rPr>
              <a:t>※ PowerPoint 2002</a:t>
            </a:r>
            <a:r>
              <a:rPr lang="ja-JP" altLang="en-US" sz="2000">
                <a:latin typeface="Times New Roman" panose="02020603050405020304" pitchFamily="18" charset="0"/>
              </a:rPr>
              <a:t>以上　かなり複雑な動作も可能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	</a:t>
            </a:r>
            <a:r>
              <a:rPr lang="en-US" altLang="ja-JP" sz="2000">
                <a:latin typeface="Times New Roman" panose="02020603050405020304" pitchFamily="18" charset="0"/>
              </a:rPr>
              <a:t>※ PowerPoint 2002</a:t>
            </a:r>
            <a:r>
              <a:rPr lang="ja-JP" altLang="en-US" sz="2000">
                <a:latin typeface="Times New Roman" panose="02020603050405020304" pitchFamily="18" charset="0"/>
              </a:rPr>
              <a:t>と下位バージョン：完全互換ではない</a:t>
            </a:r>
          </a:p>
        </p:txBody>
      </p:sp>
      <p:sp>
        <p:nvSpPr>
          <p:cNvPr id="234499" name="Line 3">
            <a:extLst>
              <a:ext uri="{FF2B5EF4-FFF2-40B4-BE49-F238E27FC236}">
                <a16:creationId xmlns:a16="http://schemas.microsoft.com/office/drawing/2014/main" id="{FA4AD38E-5EE9-48A4-B498-748530996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2420938"/>
            <a:ext cx="1439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500" name="Line 4">
            <a:extLst>
              <a:ext uri="{FF2B5EF4-FFF2-40B4-BE49-F238E27FC236}">
                <a16:creationId xmlns:a16="http://schemas.microsoft.com/office/drawing/2014/main" id="{86C45BEB-4368-4F0A-8B0F-9CA54A11BD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2852738"/>
            <a:ext cx="7921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501" name="Line 5">
            <a:extLst>
              <a:ext uri="{FF2B5EF4-FFF2-40B4-BE49-F238E27FC236}">
                <a16:creationId xmlns:a16="http://schemas.microsoft.com/office/drawing/2014/main" id="{161A256F-DC84-473D-B151-755B218685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42988" y="3284538"/>
            <a:ext cx="15843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502" name="Line 6">
            <a:extLst>
              <a:ext uri="{FF2B5EF4-FFF2-40B4-BE49-F238E27FC236}">
                <a16:creationId xmlns:a16="http://schemas.microsoft.com/office/drawing/2014/main" id="{06DF8939-9561-4F0A-A896-9D9619CB9D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3716338"/>
            <a:ext cx="17287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4503" name="Line 7">
            <a:extLst>
              <a:ext uri="{FF2B5EF4-FFF2-40B4-BE49-F238E27FC236}">
                <a16:creationId xmlns:a16="http://schemas.microsoft.com/office/drawing/2014/main" id="{63FE91DB-2390-42F2-A985-394B940CCD2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59113" y="4581525"/>
            <a:ext cx="720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EEEC4017-6B0B-4E8D-AE43-A4ED2242A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25A6-0D3F-457B-B151-55F976794D53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F1BC4EA9-F967-4BF2-B090-23BA9F773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8137525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2-5-2)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アニメーションを使う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・うまく使って、効果的な演出を心がける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スライドの切り替え時に効果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項目を</a:t>
            </a:r>
            <a:r>
              <a:rPr lang="en-US" altLang="ja-JP" sz="2800">
                <a:latin typeface="Times New Roman" panose="02020603050405020304" pitchFamily="18" charset="0"/>
              </a:rPr>
              <a:t>1</a:t>
            </a:r>
            <a:r>
              <a:rPr lang="ja-JP" altLang="en-US" sz="2800">
                <a:latin typeface="Times New Roman" panose="02020603050405020304" pitchFamily="18" charset="0"/>
              </a:rPr>
              <a:t>つずつ出す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新しい項目を表示→古い項目を淡い色に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	</a:t>
            </a:r>
            <a:r>
              <a:rPr lang="ja-JP" altLang="en-US" sz="2000">
                <a:latin typeface="Times New Roman" panose="02020603050405020304" pitchFamily="18" charset="0"/>
              </a:rPr>
              <a:t>（現在の項目の強調）</a:t>
            </a:r>
            <a:r>
              <a:rPr lang="ja-JP" altLang="en-US" sz="2800">
                <a:latin typeface="Times New Roman" panose="02020603050405020304" pitchFamily="18" charset="0"/>
              </a:rPr>
              <a:t>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4) </a:t>
            </a:r>
            <a:r>
              <a:rPr lang="ja-JP" altLang="en-US" sz="2800">
                <a:latin typeface="Times New Roman" panose="02020603050405020304" pitchFamily="18" charset="0"/>
              </a:rPr>
              <a:t>項目を強調する </a:t>
            </a:r>
          </a:p>
        </p:txBody>
      </p:sp>
      <p:sp>
        <p:nvSpPr>
          <p:cNvPr id="235523" name="Line 3">
            <a:extLst>
              <a:ext uri="{FF2B5EF4-FFF2-40B4-BE49-F238E27FC236}">
                <a16:creationId xmlns:a16="http://schemas.microsoft.com/office/drawing/2014/main" id="{14DCE011-2D75-40C8-9A9E-BADBC5DD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03350" y="2852738"/>
            <a:ext cx="2808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24" name="Line 4">
            <a:extLst>
              <a:ext uri="{FF2B5EF4-FFF2-40B4-BE49-F238E27FC236}">
                <a16:creationId xmlns:a16="http://schemas.microsoft.com/office/drawing/2014/main" id="{52BA5918-C702-47D8-A59F-7FB20BAB594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3284538"/>
            <a:ext cx="12239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25" name="Line 5">
            <a:extLst>
              <a:ext uri="{FF2B5EF4-FFF2-40B4-BE49-F238E27FC236}">
                <a16:creationId xmlns:a16="http://schemas.microsoft.com/office/drawing/2014/main" id="{76EDC50C-58CD-4336-95DA-BACD2E001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3716338"/>
            <a:ext cx="27352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5526" name="Line 6">
            <a:extLst>
              <a:ext uri="{FF2B5EF4-FFF2-40B4-BE49-F238E27FC236}">
                <a16:creationId xmlns:a16="http://schemas.microsoft.com/office/drawing/2014/main" id="{B21766A4-F43C-4663-9A67-B360556F7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4581525"/>
            <a:ext cx="7191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7D8489CE-C985-433F-A006-0ACC71AF9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5D7AF-8526-4BFE-9990-B63143546638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238594" name="Rectangle 2">
            <a:extLst>
              <a:ext uri="{FF2B5EF4-FFF2-40B4-BE49-F238E27FC236}">
                <a16:creationId xmlns:a16="http://schemas.microsoft.com/office/drawing/2014/main" id="{F46A6DFE-E9BE-4123-9FA9-6E85382DF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8137525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2-5-3)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アニメーションを使う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・使いすぎるとうるさい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→意味もなく派手なアニメーションを使わない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・アニメーションには方向がある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→話の流れに沿った方向で表示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例えば、右矢印は左から右に表示させるのが自然</a:t>
            </a:r>
          </a:p>
        </p:txBody>
      </p:sp>
      <p:sp>
        <p:nvSpPr>
          <p:cNvPr id="238595" name="Line 3">
            <a:extLst>
              <a:ext uri="{FF2B5EF4-FFF2-40B4-BE49-F238E27FC236}">
                <a16:creationId xmlns:a16="http://schemas.microsoft.com/office/drawing/2014/main" id="{878E93D9-D9D3-4041-A127-EFA2F75809AB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5375" y="3716338"/>
            <a:ext cx="17287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0E6D1BE6-AB75-4A14-A05E-08B6C88FE7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420938"/>
            <a:ext cx="6408737" cy="431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FC4B3B94-9B1E-4214-AA20-0C6C4502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22756-87AA-40E2-B91C-C1BD7EFB0AD2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195B705-BA36-4D40-B818-634E6177C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1075"/>
            <a:ext cx="4319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 </a:t>
            </a:r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デリバリー技術</a:t>
            </a:r>
            <a:r>
              <a:rPr lang="ja-JP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4361570-81A1-4642-B9A6-13928CBE5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89138"/>
            <a:ext cx="7993062" cy="277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説明内容：</a:t>
            </a:r>
          </a:p>
          <a:p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3-1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アイコンタクトする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3-2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聞き取りやすい発声をする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3-3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ボディーランゲージを使う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3-4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和やかな雰囲気を作る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3-5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ポインターを効果的に使う</a:t>
            </a:r>
            <a:endParaRPr lang="ja-JP" altLang="en-US" sz="28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4D81148F-08F5-4C84-B3C8-D2BD95CEC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30E73-F7DA-44EB-8422-8308EBCBDFE3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44404FA2-6669-43E8-B52D-16D098E74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984625" y="6775450"/>
            <a:ext cx="1841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ja-JP" sz="900">
              <a:latin typeface="ＭＳ Ｐゴシック" panose="020B0600070205080204" pitchFamily="50" charset="-128"/>
            </a:endParaRPr>
          </a:p>
          <a:p>
            <a:pPr eaLnBrk="0" hangingPunct="0"/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AACEF465-26C0-4543-9848-BB947E18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1052513"/>
            <a:ext cx="8280400" cy="515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3-1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アイコンタクトする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・聴衆の目を見ながら話す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→親しみ、信頼感、自信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→最初は恥ずかしいが、慣れれば自然に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</a:t>
            </a:r>
            <a:r>
              <a:rPr lang="ja-JP" altLang="en-US" sz="2000">
                <a:latin typeface="Times New Roman" panose="02020603050405020304" pitchFamily="18" charset="0"/>
              </a:rPr>
              <a:t>どうしても恥ずかしい場合：聴衆の口元をみる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　</a:t>
            </a:r>
          </a:p>
          <a:p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聴衆が少ないとき：一文につき一人と目を合わせる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一文ごとに目を合わせる人を変えていく</a:t>
            </a:r>
          </a:p>
          <a:p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聴衆が多いとき：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全体を</a:t>
            </a:r>
            <a:r>
              <a:rPr lang="en-US" altLang="ja-JP" sz="2000">
                <a:latin typeface="Times New Roman" panose="02020603050405020304" pitchFamily="18" charset="0"/>
              </a:rPr>
              <a:t>9</a:t>
            </a:r>
            <a:r>
              <a:rPr lang="ja-JP" altLang="en-US" sz="2000">
                <a:latin typeface="Times New Roman" panose="02020603050405020304" pitchFamily="18" charset="0"/>
              </a:rPr>
              <a:t>分割して、ランダムに視線を振る（</a:t>
            </a:r>
            <a:r>
              <a:rPr lang="en-US" altLang="ja-JP" sz="2000">
                <a:latin typeface="Times New Roman" panose="02020603050405020304" pitchFamily="18" charset="0"/>
              </a:rPr>
              <a:t>9</a:t>
            </a:r>
            <a:r>
              <a:rPr lang="ja-JP" altLang="en-US" sz="2000">
                <a:latin typeface="Times New Roman" panose="02020603050405020304" pitchFamily="18" charset="0"/>
              </a:rPr>
              <a:t>分割法）</a:t>
            </a:r>
          </a:p>
          <a:p>
            <a:r>
              <a:rPr lang="ja-JP" altLang="en-US" sz="20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聴衆全体をＺ字を描くように見渡す（Ｚ法）</a:t>
            </a:r>
          </a:p>
        </p:txBody>
      </p:sp>
      <p:sp>
        <p:nvSpPr>
          <p:cNvPr id="2087" name="Line 39">
            <a:extLst>
              <a:ext uri="{FF2B5EF4-FFF2-40B4-BE49-F238E27FC236}">
                <a16:creationId xmlns:a16="http://schemas.microsoft.com/office/drawing/2014/main" id="{645B9EF7-2733-4B1C-AFDD-3EA1C6ACFB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420938"/>
            <a:ext cx="19431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529C4F91-2DC0-4CB0-9509-25876621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8EA2-7DDC-4960-BB5B-D5F6C0A49D5F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87816D78-472A-41EC-BA70-7E712FF19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7425"/>
            <a:ext cx="38877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 </a:t>
            </a:r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内容構成技術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4D379655-5DD2-479E-8212-AF5E9B03E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89138"/>
            <a:ext cx="7993062" cy="277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説明内容：</a:t>
            </a:r>
          </a:p>
          <a:p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1-1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最初に全体像と総論を示す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1-2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スライドの最初に要点を述べる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1-3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情報を明確に関係づける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1-4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正しく並列する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1-5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情報を絞る</a:t>
            </a:r>
            <a:endParaRPr lang="ja-JP" altLang="en-US" sz="28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2AA669A7-E180-4405-A8F7-0B97BA57B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E4A01-D94D-4A94-BA83-26F744447C50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0D6A42A-B3B7-49FD-B900-B5E13BA56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7775575" cy="533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3-2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聞き取りやすい発声をする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0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・プレゼンテーションの中では意外と大きな役割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→聴衆は信頼感を感じる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→重要なプレゼンテーションの前：発声練習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大きな声で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はっきりと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抑揚を付けて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4) </a:t>
            </a:r>
            <a:r>
              <a:rPr lang="ja-JP" altLang="en-US" sz="2800">
                <a:latin typeface="Times New Roman" panose="02020603050405020304" pitchFamily="18" charset="0"/>
              </a:rPr>
              <a:t>非言語（あー、えー）なしで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非言語を気にするあまり、声から熱意が消えては逆効果</a:t>
            </a:r>
          </a:p>
          <a:p>
            <a:r>
              <a:rPr lang="ja-JP" altLang="en-US" sz="20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発声の究極のポイントは熱意</a:t>
            </a:r>
          </a:p>
          <a:p>
            <a:r>
              <a:rPr lang="ja-JP" altLang="en-US" sz="2000">
                <a:latin typeface="Times New Roman" panose="02020603050405020304" pitchFamily="18" charset="0"/>
              </a:rPr>
              <a:t>		熱意があれば、自然と声は大きく、抑揚もはっきりする</a:t>
            </a:r>
          </a:p>
          <a:p>
            <a:pPr algn="ctr" eaLnBrk="0" hangingPunct="0"/>
            <a:endParaRPr lang="en-US" altLang="ja-JP" sz="2800">
              <a:latin typeface="Times New Roman" panose="02020603050405020304" pitchFamily="18" charset="0"/>
            </a:endParaRP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1FFA0EBF-EB84-4F14-B0B3-613A7C8610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3573463"/>
            <a:ext cx="1368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6F9766D5-D6C1-4BA6-9222-520E112586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40052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CC2C6E18-9228-4389-8904-86781CFF5D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4437063"/>
            <a:ext cx="7191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43" name="Line 7">
            <a:extLst>
              <a:ext uri="{FF2B5EF4-FFF2-40B4-BE49-F238E27FC236}">
                <a16:creationId xmlns:a16="http://schemas.microsoft.com/office/drawing/2014/main" id="{79DC46B7-5B07-49C7-BCBF-74E77A6E06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5589588"/>
            <a:ext cx="6477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59F5F2B5-BACA-4158-AA5F-883ADCCF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BA125-62CF-421C-8BEA-F4BD63F8467E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4245A4D-E233-45C5-9E53-B9AF0B24B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7921625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3-3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ボディランゲージを使う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・効果的に使うと単調さが防げる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→どんなに発声がよくても直立不動では単調に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→単調なプレゼンテーション：緊張ゆるみ、眠気を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→体を動かすことは、リラックスにもつながる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自然な姿勢で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自然に動かす（大げさな動作は不自然）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時々、前後左右に動く </a:t>
            </a:r>
          </a:p>
          <a:p>
            <a:pPr algn="ctr" eaLnBrk="0" hangingPunct="0"/>
            <a:endParaRPr lang="en-US" altLang="ja-JP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1838F5D2-401B-42E5-8C1F-0C0A2250E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FDFA3-6AD3-4C98-95EB-FF2ED09EF992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9ACC9014-F22C-4D29-AC07-D1595F28F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7237412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3-4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和やかな雰囲気を作る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・聞き手の緊張を緩和する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→聞き手の心のバリアを取り払う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笑顔を見せてから話しはじめる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ジョークから入る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聴衆に質問する</a:t>
            </a:r>
          </a:p>
          <a:p>
            <a:pPr eaLnBrk="0" hangingPunct="0"/>
            <a:endParaRPr lang="en-US" altLang="ja-JP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スライド番号プレースホルダー 3">
            <a:extLst>
              <a:ext uri="{FF2B5EF4-FFF2-40B4-BE49-F238E27FC236}">
                <a16:creationId xmlns:a16="http://schemas.microsoft.com/office/drawing/2014/main" id="{83366871-E404-4009-9522-103FA3999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E8F0C-E118-4AD5-9DC4-CB13E23B528F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7C8A1971-7AEF-4996-8A29-304FFC7A5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1052513"/>
            <a:ext cx="7199313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3-5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ポインターを効果的に使う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eaLnBrk="0" hangingPunct="0"/>
            <a:endParaRPr lang="ja-JP" altLang="en-US" sz="2800">
              <a:latin typeface="Times New Roman" panose="02020603050405020304" pitchFamily="18" charset="0"/>
            </a:endParaRP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・うまく使うと理解の手助けになる</a:t>
            </a:r>
          </a:p>
          <a:p>
            <a:pPr eaLnBrk="0" hangingPunct="0"/>
            <a:endParaRPr lang="ja-JP" altLang="en-US" sz="2800">
              <a:latin typeface="Times New Roman" panose="02020603050405020304" pitchFamily="18" charset="0"/>
            </a:endParaRPr>
          </a:p>
          <a:p>
            <a:pPr eaLnBrk="0" hangingPunct="0"/>
            <a:r>
              <a:rPr lang="ja-JP" altLang="en-US" sz="2800">
                <a:latin typeface="Times New Roman" panose="02020603050405020304" pitchFamily="18" charset="0"/>
              </a:rPr>
              <a:t>・ポインターでの指示は、次の手順で行う</a:t>
            </a:r>
          </a:p>
        </p:txBody>
      </p:sp>
      <p:graphicFrame>
        <p:nvGraphicFramePr>
          <p:cNvPr id="11311" name="Group 47">
            <a:extLst>
              <a:ext uri="{FF2B5EF4-FFF2-40B4-BE49-F238E27FC236}">
                <a16:creationId xmlns:a16="http://schemas.microsoft.com/office/drawing/2014/main" id="{D81FB05E-1C16-4399-AEA1-6D56C79525F9}"/>
              </a:ext>
            </a:extLst>
          </p:cNvPr>
          <p:cNvGraphicFramePr>
            <a:graphicFrameLocks noGrp="1"/>
          </p:cNvGraphicFramePr>
          <p:nvPr/>
        </p:nvGraphicFramePr>
        <p:xfrm>
          <a:off x="1331913" y="3429000"/>
          <a:ext cx="5254625" cy="1554480"/>
        </p:xfrm>
        <a:graphic>
          <a:graphicData uri="http://schemas.openxmlformats.org/drawingml/2006/table">
            <a:tbl>
              <a:tblPr/>
              <a:tblGrid>
                <a:gridCol w="1416050">
                  <a:extLst>
                    <a:ext uri="{9D8B030D-6E8A-4147-A177-3AD203B41FA5}">
                      <a16:colId xmlns:a16="http://schemas.microsoft.com/office/drawing/2014/main" val="2121896396"/>
                    </a:ext>
                  </a:extLst>
                </a:gridCol>
                <a:gridCol w="3838575">
                  <a:extLst>
                    <a:ext uri="{9D8B030D-6E8A-4147-A177-3AD203B41FA5}">
                      <a16:colId xmlns:a16="http://schemas.microsoft.com/office/drawing/2014/main" val="2174599079"/>
                    </a:ext>
                  </a:extLst>
                </a:gridCol>
              </a:tblGrid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Show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スライドを指示する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291806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See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聴衆に向き直る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7710383"/>
                  </a:ext>
                </a:extLst>
              </a:tr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Speak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1pPr>
                      <a:lvl2pPr indent="142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2pPr>
                      <a:lvl3pPr indent="-4763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3pPr>
                      <a:lvl4pPr indent="-65088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4pPr>
                      <a:lvl5pPr indent="-13335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5pPr>
                      <a:lvl6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6pPr>
                      <a:lvl7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7pPr>
                      <a:lvl8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8pPr>
                      <a:lvl9pPr indent="-133350" fontAlgn="base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</a:rPr>
                        <a:t>説明する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353831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8BCAFF7-B042-484C-91F6-5F972F07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0D15D-E4E7-4B75-BF85-A29D247B3329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242692" name="Rectangle 4">
            <a:extLst>
              <a:ext uri="{FF2B5EF4-FFF2-40B4-BE49-F238E27FC236}">
                <a16:creationId xmlns:a16="http://schemas.microsoft.com/office/drawing/2014/main" id="{B2E946B1-B834-4715-B019-5A4E9FCB7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2708275"/>
            <a:ext cx="7199312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以上で終わりです</a:t>
            </a:r>
            <a:endParaRPr lang="ja-JP" altLang="en-US" sz="2800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ja-JP" altLang="en-US" sz="2800">
                <a:solidFill>
                  <a:srgbClr val="A50021"/>
                </a:solidFill>
                <a:latin typeface="Times New Roman" panose="02020603050405020304" pitchFamily="18" charset="0"/>
              </a:rPr>
              <a:t>・ご清聴ありがとうございました</a:t>
            </a:r>
          </a:p>
          <a:p>
            <a:pPr algn="ctr" eaLnBrk="0" hangingPunct="0"/>
            <a:r>
              <a:rPr lang="en-US" altLang="ja-JP" sz="2800" b="1" i="1">
                <a:latin typeface="Times New Roman" panose="02020603050405020304" pitchFamily="18" charset="0"/>
              </a:rPr>
              <a:t>Thank you very much for your attention!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3">
            <a:extLst>
              <a:ext uri="{FF2B5EF4-FFF2-40B4-BE49-F238E27FC236}">
                <a16:creationId xmlns:a16="http://schemas.microsoft.com/office/drawing/2014/main" id="{AEFF9B85-5E71-41FD-8D77-7EB301C2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FBD1F-5A2D-46F9-A0A6-6EE6A358CBFB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5DDA1486-6E74-424C-A379-2E19E5F7C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052513"/>
            <a:ext cx="8283575" cy="497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5397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1-1-1)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最初に全体像と総論を示す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・全体構成：「総論－各論－結論」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→最も言いたいことを最初に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まず、何を述べるかを述べる（総論）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次に、それを述べる（各論）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最後に、何を述べたかを述べる（結論） </a:t>
            </a:r>
          </a:p>
          <a:p>
            <a:endParaRPr lang="ja-JP" altLang="en-US" sz="2000" b="1" i="1">
              <a:latin typeface="Times New Roman" panose="02020603050405020304" pitchFamily="18" charset="0"/>
            </a:endParaRPr>
          </a:p>
          <a:p>
            <a:r>
              <a:rPr lang="ja-JP" altLang="en-US" sz="2000" b="1" i="1">
                <a:latin typeface="Times New Roman" panose="02020603050405020304" pitchFamily="18" charset="0"/>
              </a:rPr>
              <a:t>悪い例：</a:t>
            </a:r>
            <a:endParaRPr lang="ja-JP" altLang="en-US" sz="2000">
              <a:latin typeface="Times New Roman" panose="02020603050405020304" pitchFamily="18" charset="0"/>
            </a:endParaRPr>
          </a:p>
          <a:p>
            <a:r>
              <a:rPr lang="ja-JP" altLang="en-US" sz="2000">
                <a:latin typeface="Times New Roman" panose="02020603050405020304" pitchFamily="18" charset="0"/>
              </a:rPr>
              <a:t>「本プレゼンテーションでは、国際貢献について日本とカナダを比較します。」</a:t>
            </a:r>
          </a:p>
          <a:p>
            <a:r>
              <a:rPr lang="ja-JP" altLang="en-US" sz="2000" b="1" i="1">
                <a:latin typeface="Times New Roman" panose="02020603050405020304" pitchFamily="18" charset="0"/>
              </a:rPr>
              <a:t>よい例：</a:t>
            </a:r>
            <a:endParaRPr lang="ja-JP" altLang="en-US" sz="2000">
              <a:latin typeface="Times New Roman" panose="02020603050405020304" pitchFamily="18" charset="0"/>
            </a:endParaRPr>
          </a:p>
          <a:p>
            <a:r>
              <a:rPr lang="ja-JP" altLang="en-US" sz="2000">
                <a:latin typeface="Times New Roman" panose="02020603050405020304" pitchFamily="18" charset="0"/>
              </a:rPr>
              <a:t>「本プレゼンテーションでは、国際貢献について日本とカナダを比較し、～であることを明らかにします。」</a:t>
            </a:r>
          </a:p>
        </p:txBody>
      </p:sp>
      <p:sp>
        <p:nvSpPr>
          <p:cNvPr id="223235" name="Line 3">
            <a:extLst>
              <a:ext uri="{FF2B5EF4-FFF2-40B4-BE49-F238E27FC236}">
                <a16:creationId xmlns:a16="http://schemas.microsoft.com/office/drawing/2014/main" id="{41AB9767-7068-4C2B-B778-2A200FE6B267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2420938"/>
            <a:ext cx="31670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236" name="Line 4">
            <a:extLst>
              <a:ext uri="{FF2B5EF4-FFF2-40B4-BE49-F238E27FC236}">
                <a16:creationId xmlns:a16="http://schemas.microsoft.com/office/drawing/2014/main" id="{7CCC090D-236A-4126-BA70-F9DE2B3E42B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3284538"/>
            <a:ext cx="2016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237" name="Line 5">
            <a:extLst>
              <a:ext uri="{FF2B5EF4-FFF2-40B4-BE49-F238E27FC236}">
                <a16:creationId xmlns:a16="http://schemas.microsoft.com/office/drawing/2014/main" id="{B202216C-D6B1-4E4C-A20A-73F0BE8CC3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1563" y="3716338"/>
            <a:ext cx="717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238" name="Line 6">
            <a:extLst>
              <a:ext uri="{FF2B5EF4-FFF2-40B4-BE49-F238E27FC236}">
                <a16:creationId xmlns:a16="http://schemas.microsoft.com/office/drawing/2014/main" id="{08196878-D1ED-4D5C-A743-E0C3DEAECCF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4149725"/>
            <a:ext cx="20875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3239" name="Line 7">
            <a:extLst>
              <a:ext uri="{FF2B5EF4-FFF2-40B4-BE49-F238E27FC236}">
                <a16:creationId xmlns:a16="http://schemas.microsoft.com/office/drawing/2014/main" id="{230FA460-C466-4E7D-90C8-7588615C8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2852738"/>
            <a:ext cx="10810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>
            <a:extLst>
              <a:ext uri="{FF2B5EF4-FFF2-40B4-BE49-F238E27FC236}">
                <a16:creationId xmlns:a16="http://schemas.microsoft.com/office/drawing/2014/main" id="{C18633A2-B2BA-4CFD-966F-D165B3F6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12AD5-EBD1-4FCA-83B6-D884D4C38C8A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17E4AB9C-5856-4209-BE91-0817498A9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8208962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1-1-2)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最初に言いたいことを述べる理由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話の先が分かれば理解しやすい </a:t>
            </a:r>
          </a:p>
          <a:p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「</a:t>
            </a:r>
            <a:r>
              <a:rPr lang="ja-JP" altLang="en-US" sz="2800">
                <a:latin typeface="Verdana" panose="020B0604030504040204" pitchFamily="34" charset="0"/>
              </a:rPr>
              <a:t>最初」と「最後」が</a:t>
            </a:r>
            <a:r>
              <a:rPr lang="ja-JP" altLang="en-US" sz="2800">
                <a:latin typeface="Times New Roman" panose="02020603050405020304" pitchFamily="18" charset="0"/>
              </a:rPr>
              <a:t>強調ポジション </a:t>
            </a:r>
          </a:p>
          <a:p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聞き手が最後まで聞いてくれる保証はない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長いプレゼン：各章ごとに総論－各論－結論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BD5B3933-A7CD-4282-81C2-ABC70F846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A256-24BB-4BBB-B1B4-21F4965CD659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810D92D4-BBC1-48D9-926C-C29F40C11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6750050" cy="515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1-2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スライドの最初に要点を述べる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0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・スライド毎でも、言いたいことを最初に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まず、何を述べるかを述べる（総論）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次に、それを述べる（各論）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最後に、何を述べたかを述べる（結論） </a:t>
            </a: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・プレゼンテーション：以下の手順の繰り返し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スライドをめくる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ポイントを述べる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詳しく説明する 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4) </a:t>
            </a:r>
            <a:r>
              <a:rPr lang="ja-JP" altLang="en-US" sz="2800">
                <a:latin typeface="Times New Roman" panose="02020603050405020304" pitchFamily="18" charset="0"/>
              </a:rPr>
              <a:t>まとめる </a:t>
            </a:r>
          </a:p>
        </p:txBody>
      </p:sp>
      <p:sp>
        <p:nvSpPr>
          <p:cNvPr id="225283" name="Line 3">
            <a:extLst>
              <a:ext uri="{FF2B5EF4-FFF2-40B4-BE49-F238E27FC236}">
                <a16:creationId xmlns:a16="http://schemas.microsoft.com/office/drawing/2014/main" id="{6ED5ECDA-4276-4563-A83C-D4F439524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2349500"/>
            <a:ext cx="10810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330D4763-A936-4FF3-AD9C-140A970A9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2B030-3FFA-48EE-B313-326A45D7C47A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D7B3BB99-482F-4124-8EC7-D7F6DC2304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7561262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1-3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情報を明確に関係づける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・各スライド間で、関係を明確にする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	</a:t>
            </a:r>
            <a:r>
              <a:rPr lang="en-US" altLang="ja-JP" sz="2000">
                <a:latin typeface="Times New Roman" panose="02020603050405020304" pitchFamily="18" charset="0"/>
              </a:rPr>
              <a:t>※</a:t>
            </a:r>
            <a:r>
              <a:rPr lang="ja-JP" altLang="en-US" sz="2000">
                <a:latin typeface="Times New Roman" panose="02020603050405020304" pitchFamily="18" charset="0"/>
              </a:rPr>
              <a:t>　</a:t>
            </a:r>
            <a:r>
              <a:rPr lang="ja-JP" altLang="en-US" sz="2000">
                <a:latin typeface="Tahoma" panose="020B0604030504040204" pitchFamily="34" charset="0"/>
              </a:rPr>
              <a:t>離れた箇所での情報の対応：</a:t>
            </a:r>
            <a:r>
              <a:rPr lang="ja-JP" altLang="en-US" sz="2000">
                <a:latin typeface="Times New Roman" panose="02020603050405020304" pitchFamily="18" charset="0"/>
              </a:rPr>
              <a:t>特に注意</a:t>
            </a:r>
          </a:p>
        </p:txBody>
      </p:sp>
      <p:sp>
        <p:nvSpPr>
          <p:cNvPr id="226307" name="Line 3">
            <a:extLst>
              <a:ext uri="{FF2B5EF4-FFF2-40B4-BE49-F238E27FC236}">
                <a16:creationId xmlns:a16="http://schemas.microsoft.com/office/drawing/2014/main" id="{F7908917-22FA-49CB-AC33-1D93A8F88F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2420938"/>
            <a:ext cx="2808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>
            <a:extLst>
              <a:ext uri="{FF2B5EF4-FFF2-40B4-BE49-F238E27FC236}">
                <a16:creationId xmlns:a16="http://schemas.microsoft.com/office/drawing/2014/main" id="{90FE4C06-0E59-46E0-8871-64E0A9B0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71434-37D7-4860-B23C-B86BF29F4A82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236546" name="Rectangle 2">
            <a:extLst>
              <a:ext uri="{FF2B5EF4-FFF2-40B4-BE49-F238E27FC236}">
                <a16:creationId xmlns:a16="http://schemas.microsoft.com/office/drawing/2014/main" id="{0C9A35E4-2541-4008-BEFD-AACC6B6CA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7561262" cy="356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804863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1-4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正しく並列する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・並列させるとき、以下に注意して並べる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1) </a:t>
            </a:r>
            <a:r>
              <a:rPr lang="ja-JP" altLang="en-US" sz="2800">
                <a:latin typeface="Times New Roman" panose="02020603050405020304" pitchFamily="18" charset="0"/>
              </a:rPr>
              <a:t>同じ種類の物を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2) </a:t>
            </a:r>
            <a:r>
              <a:rPr lang="ja-JP" altLang="en-US" sz="2800">
                <a:latin typeface="Times New Roman" panose="02020603050405020304" pitchFamily="18" charset="0"/>
              </a:rPr>
              <a:t>同じレベルで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3) </a:t>
            </a:r>
            <a:r>
              <a:rPr lang="ja-JP" altLang="en-US" sz="2800">
                <a:latin typeface="Times New Roman" panose="02020603050405020304" pitchFamily="18" charset="0"/>
              </a:rPr>
              <a:t>同じ形で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</a:t>
            </a:r>
            <a:r>
              <a:rPr lang="en-US" altLang="ja-JP" sz="2800">
                <a:latin typeface="Times New Roman" panose="02020603050405020304" pitchFamily="18" charset="0"/>
              </a:rPr>
              <a:t>4) </a:t>
            </a:r>
            <a:r>
              <a:rPr lang="ja-JP" altLang="en-US" sz="2800">
                <a:latin typeface="Times New Roman" panose="02020603050405020304" pitchFamily="18" charset="0"/>
              </a:rPr>
              <a:t>意味ある順番に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	</a:t>
            </a:r>
            <a:r>
              <a:rPr lang="en-US" altLang="ja-JP" sz="2000">
                <a:latin typeface="Times New Roman" panose="02020603050405020304" pitchFamily="18" charset="0"/>
              </a:rPr>
              <a:t>※ </a:t>
            </a:r>
            <a:r>
              <a:rPr lang="ja-JP" altLang="en-US" sz="2000">
                <a:latin typeface="Times New Roman" panose="02020603050405020304" pitchFamily="18" charset="0"/>
              </a:rPr>
              <a:t>異なる種類のものが並んでいると論理性がおかしくなる</a:t>
            </a:r>
          </a:p>
        </p:txBody>
      </p:sp>
      <p:sp>
        <p:nvSpPr>
          <p:cNvPr id="236547" name="Line 3">
            <a:extLst>
              <a:ext uri="{FF2B5EF4-FFF2-40B4-BE49-F238E27FC236}">
                <a16:creationId xmlns:a16="http://schemas.microsoft.com/office/drawing/2014/main" id="{18508B2B-3990-459C-9F38-AD75D8ADB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2852738"/>
            <a:ext cx="13668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48" name="Line 4">
            <a:extLst>
              <a:ext uri="{FF2B5EF4-FFF2-40B4-BE49-F238E27FC236}">
                <a16:creationId xmlns:a16="http://schemas.microsoft.com/office/drawing/2014/main" id="{9EF6B5BB-B67E-4A31-A69D-9BBE08EA4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3284538"/>
            <a:ext cx="15827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49" name="Line 5">
            <a:extLst>
              <a:ext uri="{FF2B5EF4-FFF2-40B4-BE49-F238E27FC236}">
                <a16:creationId xmlns:a16="http://schemas.microsoft.com/office/drawing/2014/main" id="{F4427611-1A75-46BB-8967-056000009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3716338"/>
            <a:ext cx="10080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36550" name="Line 6">
            <a:extLst>
              <a:ext uri="{FF2B5EF4-FFF2-40B4-BE49-F238E27FC236}">
                <a16:creationId xmlns:a16="http://schemas.microsoft.com/office/drawing/2014/main" id="{AC43D76C-1DA5-4E6A-860E-2FBF28E90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4149725"/>
            <a:ext cx="2016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751C17C4-079E-49B7-8DD0-E16AC1C5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CF1C-0A43-432F-933F-27DBB03BFECF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A290C030-3D33-48F8-B1D6-EA523EAFB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052513"/>
            <a:ext cx="7561262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63538" algn="l"/>
                <a:tab pos="62865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1-5 </a:t>
            </a:r>
            <a:r>
              <a:rPr lang="ja-JP" altLang="en-US" sz="32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情報を絞る</a:t>
            </a:r>
            <a:endParaRPr lang="ja-JP" altLang="en-US" sz="320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endParaRPr lang="ja-JP" altLang="en-US" sz="2800">
              <a:latin typeface="Times New Roman" panose="02020603050405020304" pitchFamily="18" charset="0"/>
            </a:endParaRPr>
          </a:p>
          <a:p>
            <a:r>
              <a:rPr lang="ja-JP" altLang="en-US" sz="2800">
                <a:latin typeface="Times New Roman" panose="02020603050405020304" pitchFamily="18" charset="0"/>
              </a:rPr>
              <a:t>・ポイントを絞る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→情報過多：不要な情報で重要な情報がぼける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	</a:t>
            </a:r>
            <a:r>
              <a:rPr lang="en-US" altLang="ja-JP" sz="2800">
                <a:latin typeface="Times New Roman" panose="02020603050405020304" pitchFamily="18" charset="0"/>
              </a:rPr>
              <a:t>×</a:t>
            </a:r>
            <a:r>
              <a:rPr lang="ja-JP" altLang="en-US" sz="2800">
                <a:latin typeface="Times New Roman" panose="02020603050405020304" pitchFamily="18" charset="0"/>
              </a:rPr>
              <a:t>： 情報を削って時間内に納める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	○： 情報を付加して時間内に納める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　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・</a:t>
            </a:r>
            <a:r>
              <a:rPr lang="en-US" altLang="ja-JP" sz="2800">
                <a:latin typeface="Times New Roman" panose="02020603050405020304" pitchFamily="18" charset="0"/>
              </a:rPr>
              <a:t>3</a:t>
            </a:r>
            <a:r>
              <a:rPr lang="ja-JP" altLang="en-US" sz="2800">
                <a:latin typeface="Times New Roman" panose="02020603050405020304" pitchFamily="18" charset="0"/>
              </a:rPr>
              <a:t>を基調に考える：情報を絞りやすくなる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→各論では</a:t>
            </a:r>
            <a:r>
              <a:rPr lang="en-US" altLang="ja-JP" sz="2800">
                <a:latin typeface="Times New Roman" panose="02020603050405020304" pitchFamily="18" charset="0"/>
              </a:rPr>
              <a:t>3</a:t>
            </a:r>
            <a:r>
              <a:rPr lang="ja-JP" altLang="en-US" sz="2800">
                <a:latin typeface="Times New Roman" panose="02020603050405020304" pitchFamily="18" charset="0"/>
              </a:rPr>
              <a:t>つのポイントを述べ、</a:t>
            </a:r>
          </a:p>
          <a:p>
            <a:r>
              <a:rPr lang="ja-JP" altLang="en-US" sz="2800">
                <a:latin typeface="Times New Roman" panose="02020603050405020304" pitchFamily="18" charset="0"/>
              </a:rPr>
              <a:t>	→各ポイントをさらに</a:t>
            </a:r>
            <a:r>
              <a:rPr lang="en-US" altLang="ja-JP" sz="2800">
                <a:latin typeface="Times New Roman" panose="02020603050405020304" pitchFamily="18" charset="0"/>
              </a:rPr>
              <a:t>3</a:t>
            </a:r>
            <a:r>
              <a:rPr lang="ja-JP" altLang="en-US" sz="2800">
                <a:latin typeface="Times New Roman" panose="02020603050405020304" pitchFamily="18" charset="0"/>
              </a:rPr>
              <a:t>つに分けて説明する</a:t>
            </a:r>
          </a:p>
        </p:txBody>
      </p:sp>
      <p:sp>
        <p:nvSpPr>
          <p:cNvPr id="227331" name="Line 3">
            <a:extLst>
              <a:ext uri="{FF2B5EF4-FFF2-40B4-BE49-F238E27FC236}">
                <a16:creationId xmlns:a16="http://schemas.microsoft.com/office/drawing/2014/main" id="{E3BE3763-5448-4964-9266-261313F5B0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9263" y="3716338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>
            <a:extLst>
              <a:ext uri="{FF2B5EF4-FFF2-40B4-BE49-F238E27FC236}">
                <a16:creationId xmlns:a16="http://schemas.microsoft.com/office/drawing/2014/main" id="{AEFE19A1-66A6-4674-9549-E8690FD93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948F-F45F-419A-B009-79D8FDAF5DEA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229378" name="Rectangle 2">
            <a:extLst>
              <a:ext uri="{FF2B5EF4-FFF2-40B4-BE49-F238E27FC236}">
                <a16:creationId xmlns:a16="http://schemas.microsoft.com/office/drawing/2014/main" id="{12111BE9-7D10-4F6D-8DAC-4B5FDD75C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81075"/>
            <a:ext cx="4176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ja-JP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 </a:t>
            </a:r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スライド作成技術</a:t>
            </a:r>
          </a:p>
        </p:txBody>
      </p:sp>
      <p:sp>
        <p:nvSpPr>
          <p:cNvPr id="229379" name="Rectangle 3">
            <a:extLst>
              <a:ext uri="{FF2B5EF4-FFF2-40B4-BE49-F238E27FC236}">
                <a16:creationId xmlns:a16="http://schemas.microsoft.com/office/drawing/2014/main" id="{1D76EB3D-7DCB-482D-8027-D338A4237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89138"/>
            <a:ext cx="7993062" cy="277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2438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説明内容：</a:t>
            </a:r>
          </a:p>
          <a:p>
            <a:r>
              <a:rPr lang="ja-JP" alt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2-1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現在の位置を確認する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2-2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情報を詰め込みすぎない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2-3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図やグラフ、イラストを活用する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2-4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適切な色を使う</a:t>
            </a:r>
          </a:p>
          <a:p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	</a:t>
            </a:r>
            <a:r>
              <a:rPr lang="en-US" altLang="ja-JP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2-5 </a:t>
            </a:r>
            <a:r>
              <a:rPr lang="ja-JP" altLang="en-US" sz="28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アニメーションを使う</a:t>
            </a:r>
            <a:endParaRPr lang="ja-JP" altLang="en-US" sz="28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538</TotalTime>
  <Words>609</Words>
  <Application>Microsoft Office PowerPoint</Application>
  <PresentationFormat>画面に合わせる (4:3)</PresentationFormat>
  <Paragraphs>249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4" baseType="lpstr">
      <vt:lpstr>ＭＳ Ｐゴシック</vt:lpstr>
      <vt:lpstr>ＭＳ Ｐ明朝</vt:lpstr>
      <vt:lpstr>ＭＳ ゴシック</vt:lpstr>
      <vt:lpstr>Arial</vt:lpstr>
      <vt:lpstr>Tahoma</vt:lpstr>
      <vt:lpstr>Times</vt:lpstr>
      <vt:lpstr>Times New Roman</vt:lpstr>
      <vt:lpstr>Verdana</vt:lpstr>
      <vt:lpstr>Wingdings</vt:lpstr>
      <vt:lpstr>Profile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 福岡大学工学部社会デザイン工学科水理衛生工学実験室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鈴木　慎也</dc:creator>
  <cp:lastModifiedBy>鈴木 慎也</cp:lastModifiedBy>
  <cp:revision>207</cp:revision>
  <dcterms:created xsi:type="dcterms:W3CDTF">2004-11-13T09:22:45Z</dcterms:created>
  <dcterms:modified xsi:type="dcterms:W3CDTF">2019-04-11T14:25:56Z</dcterms:modified>
</cp:coreProperties>
</file>